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3B9FFF"/>
    <a:srgbClr val="000099"/>
    <a:srgbClr val="FFFFFF"/>
    <a:srgbClr val="B4C1E1"/>
    <a:srgbClr val="C0E4EF"/>
    <a:srgbClr val="6699FF"/>
    <a:srgbClr val="EFD9B9"/>
    <a:srgbClr val="E8D9D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5" autoAdjust="0"/>
    <p:restoredTop sz="94210" autoAdjust="0"/>
  </p:normalViewPr>
  <p:slideViewPr>
    <p:cSldViewPr>
      <p:cViewPr varScale="1">
        <p:scale>
          <a:sx n="32" d="100"/>
          <a:sy n="32" d="100"/>
        </p:scale>
        <p:origin x="1944" y="20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Thompson" userId="873d15e0a62056a2" providerId="LiveId" clId="{C429FC6F-946D-2E47-B1F6-54594AEB6F17}"/>
    <pc:docChg chg="modSld">
      <pc:chgData name="Andrew Thompson" userId="873d15e0a62056a2" providerId="LiveId" clId="{C429FC6F-946D-2E47-B1F6-54594AEB6F17}" dt="2019-05-18T18:47:25.667" v="0" actId="14100"/>
      <pc:docMkLst>
        <pc:docMk/>
      </pc:docMkLst>
      <pc:sldChg chg="modSp">
        <pc:chgData name="Andrew Thompson" userId="873d15e0a62056a2" providerId="LiveId" clId="{C429FC6F-946D-2E47-B1F6-54594AEB6F17}" dt="2019-05-18T18:47:25.667" v="0" actId="14100"/>
        <pc:sldMkLst>
          <pc:docMk/>
          <pc:sldMk cId="0" sldId="256"/>
        </pc:sldMkLst>
        <pc:picChg chg="mod">
          <ac:chgData name="Andrew Thompson" userId="873d15e0a62056a2" providerId="LiveId" clId="{C429FC6F-946D-2E47-B1F6-54594AEB6F17}" dt="2019-05-18T18:47:25.667" v="0" actId="14100"/>
          <ac:picMkLst>
            <pc:docMk/>
            <pc:sldMk cId="0" sldId="256"/>
            <ac:picMk id="50" creationId="{82D5AE28-D44D-3042-85DC-154AE0F9C3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184A811-333E-1B40-A7F2-C90C87A1E3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5504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3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5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72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D5847DD8-A56B-5A4D-BBC1-6FBBA9001D6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40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0D09-17D4-084E-AD56-4CAFA89C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D6D04-E443-1D4A-A876-5D4AD563F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57F10-CA41-FE4F-8344-16EBB4C6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79AA-BCCE-5342-AE29-C83B57FD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E0892-FAAD-1743-BC4F-67C42699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B9CFB-A45D-0444-B1F6-EA022671A8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3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A824-9E33-2C42-B26B-46F3DB1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A1279-4AA4-4042-88C5-E250BD00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953E-360C-8A4A-A7E3-65D84114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86B2E-A8B3-994E-B6D5-27B8C90B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2EDB7-90D6-0049-A05B-01A280B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CF5A7-8B2B-0049-804D-AC604C1767D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73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DD420-9A38-A943-BA44-65751F1C8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00CE9-7085-5C4A-B952-D0E681383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24D8-BDD0-5948-A4EF-119F0FA2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2BD0-1789-254A-BE66-6396F580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B0FBC-E338-DA46-AE35-C0B7D060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427A10-D486-3546-9983-7B44A45CA7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47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9084"/>
            <a:ext cx="39503350" cy="548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93927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2021802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193925" y="18617000"/>
            <a:ext cx="39503350" cy="10788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D31A-AB47-0A46-A370-A7C3608F3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88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61A0-C6D5-B64D-9365-54088E43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972E-B4DC-D649-9CE4-7E2A734B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26C1-20FE-6344-9510-22DBDCC5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E824-1D5B-2540-AD05-BA3C4431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1C1C-CB22-374E-B2BA-E8F48443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3B62DA-B3D8-8A48-9468-50E7FCF6B5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8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66D-D071-5747-9BE9-DC8CCCCB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C5676-FDB3-6947-824C-7933F7D5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31D7-E77C-BF4C-B76A-9A26614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B555-C627-4143-A0E9-5EFF7873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4A81-B231-754A-9354-01172DF3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1CDE4-5813-F046-9493-A8B40C72E0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18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1ABB-5E08-9349-B7F5-1A41B515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F95E-2819-F54D-8162-F54EEBAC3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5E47B-8418-4B4E-9CD2-B5877FC82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7BC6C-8F1B-E84A-BD56-9AF9923B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0DE55-C64B-2442-B6FB-2C2CC7F8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2773-DFFC-8F4C-A3A1-0ED3BC4A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93158-7926-3A45-9600-BA7112FA73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34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BF26-4416-5A49-98BC-3BF6FAE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4F10E-DA1B-D041-8E31-A5EF5475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33B06-4E5C-8944-ADA9-F7FA52003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B2945-AB7F-5D49-A0A0-92D19A2E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9EA4A-56A3-CE4D-826E-DB93A19A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56004-F31B-DE42-991A-F81FB55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94907-7F80-2B41-8D2B-9771AED2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FAFAA-DCED-EC44-AA3C-113DE60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02BD17-106D-D74D-A7F2-7F474D08EDD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00E0-3359-3D4F-BACD-EA9F83B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AB05-F329-D548-B5F7-A70E045D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F8F0C-7528-544A-9AC4-B53895D3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5B95C-702F-A648-918F-F7DAD9FF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D69ACE-71DB-7349-8825-85336E44A8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39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2A2A6-4C76-2F4B-8BD7-6C106425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12EAE-18CF-2A4D-B125-1B1EA13C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7744-F94B-9D4D-8811-3BB4A6F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26AE0-1C53-DC42-8121-96978598398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2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0332-4074-8141-8101-798B8099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8C75-A41E-114E-ABE2-D3D01904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E5C5-8D0B-C54E-85CE-A69417E44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F7E47-763A-A347-AC84-43D336A9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6B352-89B8-DB4F-8187-508CD89B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67656-785F-F74E-B5D8-937D889D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9F2998-4A34-5149-BAD4-7E934CA9466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87A7-29EE-DB4B-A973-4B8AF456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51AAC-6B47-B146-BB89-89914747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3B77-6E4B-A94D-96EA-033FC9BDC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0D5D-B30F-6548-8F13-9AE52578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D0D-0D90-0C47-AD93-31C684DF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84C8-556C-6549-AF10-3FFA924E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B6621B-CADB-4745-9D8F-BDD0B4D0C2E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18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0F597-F275-9143-98D6-03ACEA10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82DD-AF55-834F-A46C-C080B141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4AB0-942E-0D44-AE16-9AD5BDBA4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1178-9664-DA4C-893C-81503991E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65BA8-FAB2-F049-84D6-62450698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D65E68-F9C8-B149-A211-A15886FDA8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13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tiff"/><Relationship Id="rId21" Type="http://schemas.openxmlformats.org/officeDocument/2006/relationships/image" Target="../media/image19.png"/><Relationship Id="rId7" Type="http://schemas.openxmlformats.org/officeDocument/2006/relationships/image" Target="../media/image5.jpg"/><Relationship Id="rId12" Type="http://schemas.openxmlformats.org/officeDocument/2006/relationships/image" Target="../media/image10.tiff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C6D9F1">
                <a:lumMod val="0"/>
                <a:lumOff val="100000"/>
              </a:srgbClr>
            </a:gs>
            <a:gs pos="86000">
              <a:srgbClr val="C6D9F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146304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" name="Straight Connector 9"/>
          <p:cNvCxnSpPr/>
          <p:nvPr/>
        </p:nvCxnSpPr>
        <p:spPr bwMode="auto">
          <a:xfrm>
            <a:off x="292608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6" name="Rectangle 35"/>
          <p:cNvSpPr/>
          <p:nvPr/>
        </p:nvSpPr>
        <p:spPr>
          <a:xfrm>
            <a:off x="0" y="-76200"/>
            <a:ext cx="43891200" cy="4892428"/>
          </a:xfrm>
          <a:prstGeom prst="rect">
            <a:avLst/>
          </a:prstGeom>
          <a:solidFill>
            <a:schemeClr val="bg1"/>
          </a:solidFill>
          <a:ln w="793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333" dirty="0"/>
          </a:p>
        </p:txBody>
      </p:sp>
      <p:sp>
        <p:nvSpPr>
          <p:cNvPr id="3077" name="Text Box 40"/>
          <p:cNvSpPr txBox="1">
            <a:spLocks noChangeArrowheads="1"/>
          </p:cNvSpPr>
          <p:nvPr/>
        </p:nvSpPr>
        <p:spPr bwMode="auto">
          <a:xfrm>
            <a:off x="529260" y="5881648"/>
            <a:ext cx="13716000" cy="846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buNone/>
            </a:pPr>
            <a:r>
              <a:rPr lang="en-US" sz="4000" b="1" dirty="0"/>
              <a:t>Communicating with groups of people during an emergency situation is an extremely important and challenging task. The Cloud Control project aims to relay messages from a ground control system to a target audience under a drone without being physically present.</a:t>
            </a:r>
          </a:p>
          <a:p>
            <a:pPr marL="571500" indent="-571500" algn="just"/>
            <a:r>
              <a:rPr lang="en-US" sz="4000" b="1" dirty="0"/>
              <a:t>Ground Control System:</a:t>
            </a:r>
          </a:p>
          <a:p>
            <a:pPr marL="1314450" lvl="1" indent="-571500" algn="just"/>
            <a:r>
              <a:rPr lang="en-US" sz="4000" b="1" dirty="0"/>
              <a:t>User interface running on Raspberry Pi touch screen with a microphone</a:t>
            </a:r>
          </a:p>
          <a:p>
            <a:pPr marL="1314450" lvl="1" indent="-571500" algn="just"/>
            <a:r>
              <a:rPr lang="en-US" sz="4000" b="1" dirty="0"/>
              <a:t>Drone controller with user interface and mic</a:t>
            </a:r>
          </a:p>
          <a:p>
            <a:pPr marL="1314450" lvl="1" indent="-571500" algn="just"/>
            <a:r>
              <a:rPr lang="en-US" sz="100" b="1" dirty="0"/>
              <a:t>f</a:t>
            </a:r>
          </a:p>
          <a:p>
            <a:pPr marL="571500" indent="-571500" algn="just"/>
            <a:r>
              <a:rPr lang="en-US" sz="4000" b="1" dirty="0"/>
              <a:t>Drone Module:</a:t>
            </a:r>
          </a:p>
          <a:p>
            <a:pPr marL="1314450" lvl="1" indent="-571500" algn="just"/>
            <a:r>
              <a:rPr lang="en-US" sz="4000" b="1" dirty="0"/>
              <a:t>PCB with speaker system mounted on drone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57200" y="30175200"/>
            <a:ext cx="42976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14630400" y="3015735"/>
            <a:ext cx="292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Andrew Thompson  |  Reed Taylor|  Brent </a:t>
            </a:r>
            <a:r>
              <a:rPr lang="en-US" sz="7200" dirty="0" err="1">
                <a:latin typeface="Century Gothic" panose="020B0502020202020204" pitchFamily="34" charset="0"/>
              </a:rPr>
              <a:t>Morada</a:t>
            </a:r>
            <a:r>
              <a:rPr lang="en-US" sz="7200" dirty="0">
                <a:latin typeface="Century Gothic" panose="020B0502020202020204" pitchFamily="34" charset="0"/>
              </a:rPr>
              <a:t>  |  Anna Lee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0" y="659879"/>
            <a:ext cx="29260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latin typeface="Century Gothic" panose="020B0502020202020204" pitchFamily="34" charset="0"/>
              </a:rPr>
              <a:t>Cloud Control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0158" y="30316063"/>
            <a:ext cx="124968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Acknowledgements:</a:t>
            </a:r>
          </a:p>
          <a:p>
            <a:r>
              <a:rPr lang="en-US" sz="4400" dirty="0"/>
              <a:t>Special thanks to Phil </a:t>
            </a:r>
            <a:r>
              <a:rPr lang="en-US" sz="4400" dirty="0" err="1"/>
              <a:t>Tokumaru</a:t>
            </a:r>
            <a:r>
              <a:rPr lang="en-US" sz="4400" dirty="0"/>
              <a:t>, </a:t>
            </a:r>
            <a:r>
              <a:rPr lang="en-US" sz="4400" dirty="0" err="1"/>
              <a:t>Yogananda</a:t>
            </a:r>
            <a:r>
              <a:rPr lang="en-US" sz="4400" dirty="0"/>
              <a:t> </a:t>
            </a:r>
            <a:r>
              <a:rPr lang="en-US" sz="4400" dirty="0" err="1"/>
              <a:t>Isukapalli</a:t>
            </a:r>
            <a:r>
              <a:rPr lang="en-US" sz="4400" dirty="0"/>
              <a:t>, Brandon </a:t>
            </a:r>
            <a:r>
              <a:rPr lang="en-US" sz="4400" dirty="0" err="1"/>
              <a:t>Pon</a:t>
            </a:r>
            <a:r>
              <a:rPr lang="en-US" sz="4400" dirty="0"/>
              <a:t>, and Carrie Segal.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56100" y="499956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Printed Circuit Board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486618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Background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968883" y="13853658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Critical Hardware Components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040466" y="1254443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Drone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200" y="14258223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User Interface</a:t>
            </a: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278845" y="23396324"/>
            <a:ext cx="13716000" cy="678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Ground Control System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Python user interface running </a:t>
            </a:r>
            <a:r>
              <a:rPr lang="en-US" sz="4000" b="1" dirty="0" err="1"/>
              <a:t>PyAudio</a:t>
            </a:r>
            <a:r>
              <a:rPr lang="en-US" sz="4000" b="1" dirty="0"/>
              <a:t> which passes binary audio samples to be sent over the NRF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Drone Module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NRF receives the binary audio samples and passes them to the microcontroller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The microcontroller passes the samples to the audio codec which converts and outputs an analog signal to the speaker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100" y="2239765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Software Design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18953867" y="15161996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Ground Control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Raspberry Pi 3B+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Touch screen user interface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Microphone for recording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18902370" y="18065249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LPC4088 Microcontroller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Main chip on PCB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audio samples from NRF and passes them to codec</a:t>
            </a:r>
          </a:p>
        </p:txBody>
      </p:sp>
      <p:sp>
        <p:nvSpPr>
          <p:cNvPr id="46" name="Text Box 40"/>
          <p:cNvSpPr txBox="1">
            <a:spLocks noChangeArrowheads="1"/>
          </p:cNvSpPr>
          <p:nvPr/>
        </p:nvSpPr>
        <p:spPr bwMode="auto">
          <a:xfrm>
            <a:off x="18902370" y="21171352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NRF24 Wireless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Connected to ground control and drone module</a:t>
            </a:r>
          </a:p>
          <a:p>
            <a:pPr marL="571500" indent="-571500">
              <a:spcBef>
                <a:spcPct val="0"/>
              </a:spcBef>
            </a:pPr>
            <a:r>
              <a:rPr lang="en-US" sz="4000" b="1" dirty="0"/>
              <a:t>Sends/receives digital audio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0150B-5EE8-5C4A-A6E6-B729A8C6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4612958" cy="4612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7BB3-1D9C-F24E-A872-DA1FD1095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717" y="30358537"/>
            <a:ext cx="6956282" cy="2347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54FBA8-7553-5742-9F1F-54952C0BC2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0470503"/>
            <a:ext cx="4136570" cy="212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A82823-9A46-E34E-B405-D8DA7CC5C4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477" y="15169873"/>
            <a:ext cx="2438400" cy="2369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6BBB4-BF93-0144-A4E5-E6FD72F59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477" y="18301379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ED0DE-4B23-8F4F-97E1-634AD8487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477" y="21328686"/>
            <a:ext cx="2438400" cy="2438401"/>
          </a:xfrm>
          <a:prstGeom prst="rect">
            <a:avLst/>
          </a:prstGeom>
        </p:spPr>
      </p:pic>
      <p:sp>
        <p:nvSpPr>
          <p:cNvPr id="38" name="Text Box 40">
            <a:extLst>
              <a:ext uri="{FF2B5EF4-FFF2-40B4-BE49-F238E27FC236}">
                <a16:creationId xmlns:a16="http://schemas.microsoft.com/office/drawing/2014/main" id="{E74EA2DD-8F50-B64A-A174-434F2BB08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2370" y="24079504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Audio Codec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Converts digital audio samples and outputs them as an analog signal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706611C6-9E08-EF45-A6EE-390C461A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7180" y="26676984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Speaker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analog signal, amplifies it, and outputs it pointing directly down from the drone towards the audience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3630AE-10FF-3448-8E04-45F6F6286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100" y="14465883"/>
            <a:ext cx="7252817" cy="5439613"/>
          </a:xfrm>
          <a:prstGeom prst="rect">
            <a:avLst/>
          </a:prstGeom>
        </p:spPr>
      </p:pic>
      <p:sp>
        <p:nvSpPr>
          <p:cNvPr id="48" name="Text Box 40">
            <a:extLst>
              <a:ext uri="{FF2B5EF4-FFF2-40B4-BE49-F238E27FC236}">
                <a16:creationId xmlns:a16="http://schemas.microsoft.com/office/drawing/2014/main" id="{BBF2900A-A7A6-E04C-B7A3-39D7E8794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28300" y="14256903"/>
            <a:ext cx="7828163" cy="5065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None/>
            </a:pPr>
            <a:r>
              <a:rPr lang="en-US" sz="4400" b="1" u="sng" dirty="0"/>
              <a:t>Yuneec Typhoon-H:</a:t>
            </a:r>
          </a:p>
          <a:p>
            <a:pPr marL="1314450" lvl="1" indent="-571500"/>
            <a:r>
              <a:rPr lang="en-US" sz="4000" b="1" dirty="0" err="1"/>
              <a:t>Hexacopter</a:t>
            </a:r>
            <a:r>
              <a:rPr lang="en-US" sz="4000" b="1" dirty="0"/>
              <a:t> drone with lifting capacity of 1 lb.</a:t>
            </a:r>
          </a:p>
          <a:p>
            <a:pPr marL="1314450" lvl="1" indent="-571500"/>
            <a:r>
              <a:rPr lang="en-US" sz="4000" b="1" dirty="0"/>
              <a:t>Quiet for a drone of this size (comparable volume to a quadcopter)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47487-5EBA-4349-A346-A18A6941EB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440" y="27106163"/>
            <a:ext cx="2634438" cy="25016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892188-6875-5F48-A8C6-C9FBDE21D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48306" y="24356990"/>
            <a:ext cx="2792742" cy="24383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110ECD-2EDE-8B48-B24D-E010E7C3F7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70200" y="30936887"/>
            <a:ext cx="7415183" cy="143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C22FEA-8C73-CD4F-977D-4729DD25EC28}"/>
              </a:ext>
            </a:extLst>
          </p:cNvPr>
          <p:cNvSpPr txBox="1"/>
          <p:nvPr/>
        </p:nvSpPr>
        <p:spPr>
          <a:xfrm>
            <a:off x="29756100" y="20739779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Final Product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AD982B9-3148-CE47-BBDB-F6429A14E5A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105" y="22169112"/>
            <a:ext cx="3678083" cy="4040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8EF472-E1B7-C249-BD85-0F0C75F2E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78" y="15707320"/>
            <a:ext cx="10804307" cy="6077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BFE37-209F-5A46-BDA8-1EF2452D3B1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107" y="22350584"/>
            <a:ext cx="3827619" cy="40403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41544B-2652-154F-9AAE-E97781BA53B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168" y="18000429"/>
            <a:ext cx="1235043" cy="694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62E620-8FFB-D84A-B865-9DA892C89C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695" y="30470503"/>
            <a:ext cx="2276563" cy="22765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D06D2D-B34B-DB43-A449-2C4308F74F2D}"/>
              </a:ext>
            </a:extLst>
          </p:cNvPr>
          <p:cNvSpPr txBox="1"/>
          <p:nvPr/>
        </p:nvSpPr>
        <p:spPr>
          <a:xfrm>
            <a:off x="15125700" y="4995920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System Block Diagram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A065D14-114A-164F-9DF3-01ED2921E9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701" y="6395494"/>
            <a:ext cx="13715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1740C-A643-4A05-AB4D-6A78A108B685}"/>
              </a:ext>
            </a:extLst>
          </p:cNvPr>
          <p:cNvSpPr txBox="1"/>
          <p:nvPr/>
        </p:nvSpPr>
        <p:spPr>
          <a:xfrm>
            <a:off x="36556886" y="7355576"/>
            <a:ext cx="60359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4 layers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Stencil for 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Printed by Sunstone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Assembled by Vast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2 prints made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A0CB2D-2914-9648-B682-FF989D4064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9789" y="6921016"/>
            <a:ext cx="5842930" cy="543961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7324D2-3F2D-B449-B464-22DC2DFFBA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9091" y="26926379"/>
            <a:ext cx="4876892" cy="26486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2D5AE28-D44D-3042-85DC-154AE0F9C3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107" y="26828647"/>
            <a:ext cx="4629627" cy="274638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40D359E-DCAE-394F-ACEC-4E8FF715CF26}"/>
              </a:ext>
            </a:extLst>
          </p:cNvPr>
          <p:cNvSpPr txBox="1"/>
          <p:nvPr/>
        </p:nvSpPr>
        <p:spPr>
          <a:xfrm>
            <a:off x="40209536" y="27106163"/>
            <a:ext cx="23832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Ground Control System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B1A1BB-2E3D-1C44-9178-ECDC727C842F}"/>
              </a:ext>
            </a:extLst>
          </p:cNvPr>
          <p:cNvSpPr txBox="1"/>
          <p:nvPr/>
        </p:nvSpPr>
        <p:spPr>
          <a:xfrm>
            <a:off x="40209536" y="23633715"/>
            <a:ext cx="23832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Drone Module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1737</TotalTime>
  <Words>305</Words>
  <Application>Microsoft Macintosh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>Student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 #1</dc:title>
  <dc:creator>Ilan Ben-Yaacov</dc:creator>
  <cp:lastModifiedBy>Andrew Thompson</cp:lastModifiedBy>
  <cp:revision>112</cp:revision>
  <cp:lastPrinted>2019-05-17T21:09:09Z</cp:lastPrinted>
  <dcterms:created xsi:type="dcterms:W3CDTF">2008-04-26T00:00:10Z</dcterms:created>
  <dcterms:modified xsi:type="dcterms:W3CDTF">2019-05-18T18:47:28Z</dcterms:modified>
</cp:coreProperties>
</file>